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77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3" r:id="rId14"/>
    <p:sldId id="295" r:id="rId15"/>
    <p:sldId id="269" r:id="rId16"/>
    <p:sldId id="278" r:id="rId17"/>
    <p:sldId id="270" r:id="rId18"/>
    <p:sldId id="272" r:id="rId19"/>
    <p:sldId id="279" r:id="rId20"/>
    <p:sldId id="273" r:id="rId21"/>
    <p:sldId id="274" r:id="rId22"/>
    <p:sldId id="280" r:id="rId23"/>
    <p:sldId id="276" r:id="rId24"/>
    <p:sldId id="281" r:id="rId25"/>
    <p:sldId id="256" r:id="rId26"/>
    <p:sldId id="257" r:id="rId27"/>
    <p:sldId id="282" r:id="rId28"/>
    <p:sldId id="259" r:id="rId29"/>
    <p:sldId id="260" r:id="rId30"/>
    <p:sldId id="29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CF0"/>
    <a:srgbClr val="6DBDFD"/>
    <a:srgbClr val="D220FC"/>
    <a:srgbClr val="D156FA"/>
    <a:srgbClr val="D823F8"/>
    <a:srgbClr val="20CAFE"/>
    <a:srgbClr val="323232"/>
    <a:srgbClr val="212121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76B73-21CF-1E23-8E31-FDB01ED6D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E2FB0-770F-F803-F0D4-DC39692E0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451C5D-D417-674E-FB63-1A113D07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C8AA78-AD19-90B0-9CE8-BD2E9738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65A75-81EE-8B8D-5A66-AEE354AD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74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0D016-1410-536F-F092-B25E0F17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1EDC86-347E-06A4-0F6D-8BB25DBC5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1229A3-D5B0-ACC7-247C-CBBD4215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BD2AD8-99AE-DD5A-7992-63F7B73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2933EA-ACCC-5A7D-9DBD-30CDC2ED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0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4893D2-9BCB-1AD0-DC39-94FEC3967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614C10-9030-3DC5-F104-020744F40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FBED7-6581-902C-69CD-AE3987F1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D4E1AE-DAAB-9A17-012B-9F4C29A9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86E3B-26DB-F5A3-9F9E-A610481A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683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/>
          <a:lstStyle>
            <a:lvl1pPr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2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5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04495">
              <a:spcBef>
                <a:spcPts val="0"/>
              </a:spcBef>
              <a:buClrTx/>
              <a:buSzTx/>
              <a:buNone/>
              <a:defRPr sz="1715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Auteur et date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9273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023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7C330-ECE1-3200-311E-1D82604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FF0E33-FBF9-4A8A-B01D-CD22A2957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BE878-1207-44B1-90EF-A37ED41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EE8429-EA6A-18DA-6110-24C3C7EA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5F711-BCCE-889F-11E2-55CC9AE6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97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52020-DC27-31B4-FB4F-783BF763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0B109D-AD34-D3B9-17C0-DCC6DF5F7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7DC1A7-0CA9-F87A-6EB8-4F34D791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4F9D94-85D5-0E84-97D3-0A273AC3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9DBC16-3D1A-CBAD-3269-8C7A0B44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57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D9163-D409-E507-01DF-EF9CB7B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050E6-DCE5-A695-D2D3-8CC257188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1400E0-142C-D32B-AD2E-F50D29155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42EC78-9588-84E6-B2D6-EFCAE4E7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9DFE61-FF5E-301B-860F-A49572F6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308ADF-0BD8-66B2-E12D-9CC98B5F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1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DC0E8-CC6A-5CAF-6537-E0330349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656773-5772-550C-7B1E-F4106611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8FB3C9-8754-F05F-5C33-CB41ADE44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DFE1C7-6391-2B7E-35AE-FAEC75F7A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8670B8-F426-4D04-6E33-98D4D25B1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785E1E-E65A-C9F8-6C60-D1D2BA0B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3B77E63-9CEA-8A84-C284-C95D8AF3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8B1725-B8CD-DABA-2E4A-AA217FF9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88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69E47-98F4-A627-6F4E-F8545F02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4F27CF-01F7-2E9C-AF9D-796DBB30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FD73B2-5984-779E-E00C-74624EAF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E94DFE-EB61-9287-846B-46CEEAAA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17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50C773-B75B-36B4-022B-74129D65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323623-D675-4CD2-099E-6C9F97E9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2ECDCB-D66E-B1F7-C076-6BC94829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18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73C03-6D73-26E4-9581-1F3792D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C9AE9-8DEE-76DA-749D-07FFC9624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1094BB-D740-9E1A-CCE9-1862C26A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E4D569-9FA3-A401-C89B-1BDF7B00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4D7B69-6908-AFCD-6398-B4299328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C1414B-D063-7E7B-CE6F-16450677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58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105A5-F5FB-56A1-83DE-1271CD04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C6A0F4-857D-619B-CB33-EC7B6868A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A80038-2306-2271-281B-04417590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108B3-8305-EA09-3BC4-8E8CF2AC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942772-7FB4-7B9B-B9BD-70A4A679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74A793-EE0B-5074-22DC-4552394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89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729CB6F-9D9E-E691-5448-997492B9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33C14F-C131-F512-61A0-203151DF7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74D5F9-E027-D023-9BCA-EE01A0C99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0291-8B02-497F-9B06-BCB4AC68FEFD}" type="datetimeFigureOut">
              <a:rPr lang="fr-FR" smtClean="0"/>
              <a:t>09/08/2022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EBE2F-F918-D250-DD64-CD582D6F5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3D39CB-96C5-2929-27EC-0BE8B662D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09D6D-C4B8-4CE1-A9AC-7ADBE3B6A7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8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trello.com/b/6dSCZ94E/cmo" TargetMode="External"/><Relationship Id="rId2" Type="http://schemas.openxmlformats.org/officeDocument/2006/relationships/hyperlink" Target="https://excalidraw.com/#room=9d7728c3c12e75c0519f,XzbjD7ELUtDhW6-qWk3FNQ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ven254/Projet-5_CMO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github.com/Raven254/Projet-5_CMO/blob/main/CR/20220725_CR_REUNION.m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24F24C-AF52-4F40-80A5-8F4AB27A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2"/>
          <a:stretch/>
        </p:blipFill>
        <p:spPr>
          <a:xfrm>
            <a:off x="0" y="14416"/>
            <a:ext cx="12156440" cy="68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9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26B346-07EA-4E8C-8CE9-05FD7C9A2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" r="731" b="-1"/>
          <a:stretch/>
        </p:blipFill>
        <p:spPr>
          <a:xfrm>
            <a:off x="0" y="82193"/>
            <a:ext cx="12102957" cy="67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4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58CCDC-C7C0-4DCB-813D-AC075167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" y="0"/>
            <a:ext cx="1217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194969-0A83-469E-B699-67357742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"/>
          <a:stretch/>
        </p:blipFill>
        <p:spPr>
          <a:xfrm>
            <a:off x="7775" y="0"/>
            <a:ext cx="12176449" cy="67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E87785-B712-4121-873D-DD161B9C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3"/>
            <a:ext cx="12192000" cy="6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C058E2-015C-4787-8364-E5F9AD8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2"/>
            <a:ext cx="12192000" cy="68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8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9" y="355582"/>
            <a:ext cx="6568902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Explication du système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09A6324-BCDE-4BFE-91F3-A5B977A02611}"/>
              </a:ext>
            </a:extLst>
          </p:cNvPr>
          <p:cNvSpPr txBox="1">
            <a:spLocks/>
          </p:cNvSpPr>
          <p:nvPr/>
        </p:nvSpPr>
        <p:spPr>
          <a:xfrm>
            <a:off x="884155" y="2005956"/>
            <a:ext cx="1064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36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DFD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Certifier la légitimité d’une œuvre.</a:t>
            </a:r>
          </a:p>
          <a:p>
            <a:pPr marL="171450" marR="0" lvl="0" indent="-36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DFD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fr-FR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Tokeniser l’œuvre certifiée de manière immuable.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A9A8F20-698B-4131-AEAF-7879CECD042D}"/>
              </a:ext>
            </a:extLst>
          </p:cNvPr>
          <p:cNvSpPr txBox="1">
            <a:spLocks/>
          </p:cNvSpPr>
          <p:nvPr/>
        </p:nvSpPr>
        <p:spPr>
          <a:xfrm>
            <a:off x="884155" y="1593946"/>
            <a:ext cx="22041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Objectifs :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C785AF3-4107-4517-BF83-9537D496948A}"/>
              </a:ext>
            </a:extLst>
          </p:cNvPr>
          <p:cNvSpPr txBox="1">
            <a:spLocks/>
          </p:cNvSpPr>
          <p:nvPr/>
        </p:nvSpPr>
        <p:spPr>
          <a:xfrm>
            <a:off x="884155" y="3030203"/>
            <a:ext cx="22041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Démarche :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5A5DFA7F-1306-4ACB-8A8B-C7C0C3D66A7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81458" y="4275318"/>
            <a:ext cx="2907877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Losange 76">
            <a:extLst>
              <a:ext uri="{FF2B5EF4-FFF2-40B4-BE49-F238E27FC236}">
                <a16:creationId xmlns:a16="http://schemas.microsoft.com/office/drawing/2014/main" id="{9E0F217B-4C48-49CE-BC03-65C911BC8E1D}"/>
              </a:ext>
            </a:extLst>
          </p:cNvPr>
          <p:cNvSpPr>
            <a:spLocks/>
          </p:cNvSpPr>
          <p:nvPr/>
        </p:nvSpPr>
        <p:spPr>
          <a:xfrm>
            <a:off x="1885047" y="4112783"/>
            <a:ext cx="325995" cy="325070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36EB7C6A-F745-4274-85F5-86FDDE2EC9BA}"/>
              </a:ext>
            </a:extLst>
          </p:cNvPr>
          <p:cNvSpPr txBox="1">
            <a:spLocks/>
          </p:cNvSpPr>
          <p:nvPr/>
        </p:nvSpPr>
        <p:spPr>
          <a:xfrm>
            <a:off x="681458" y="4600388"/>
            <a:ext cx="273317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Dépôt de l’œuvre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Dépôt effectué sur la plateforme CMO.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752FD60-9A52-4078-998A-E6E20DA00D74}"/>
              </a:ext>
            </a:extLst>
          </p:cNvPr>
          <p:cNvSpPr txBox="1">
            <a:spLocks/>
          </p:cNvSpPr>
          <p:nvPr/>
        </p:nvSpPr>
        <p:spPr>
          <a:xfrm>
            <a:off x="4251456" y="5282796"/>
            <a:ext cx="3686044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Vérification par niveaux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Workflow de vérifications permettant d’augmenter sa note d’authenticité.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B8B7EE1-B1D6-4860-85AA-A8AF4F2BEDFC}"/>
              </a:ext>
            </a:extLst>
          </p:cNvPr>
          <p:cNvSpPr txBox="1">
            <a:spLocks/>
          </p:cNvSpPr>
          <p:nvPr/>
        </p:nvSpPr>
        <p:spPr>
          <a:xfrm>
            <a:off x="8451374" y="4560474"/>
            <a:ext cx="273317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Validation de la certification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bg1"/>
                </a:solidFill>
                <a:latin typeface="Montserrat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Tokenisation de l’œuvre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3B2BF14-D3A5-416D-8A2F-739B315748AF}"/>
              </a:ext>
            </a:extLst>
          </p:cNvPr>
          <p:cNvSpPr>
            <a:spLocks/>
          </p:cNvSpPr>
          <p:nvPr/>
        </p:nvSpPr>
        <p:spPr>
          <a:xfrm>
            <a:off x="3589335" y="3413947"/>
            <a:ext cx="5010286" cy="1722742"/>
          </a:xfrm>
          <a:prstGeom prst="roundRect">
            <a:avLst/>
          </a:prstGeom>
          <a:noFill/>
          <a:ln>
            <a:solidFill>
              <a:schemeClr val="bg1">
                <a:alpha val="72157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33FFBAC5-1525-4188-BF15-C92CF2030E4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599621" y="4275318"/>
            <a:ext cx="2436679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osange 79">
            <a:extLst>
              <a:ext uri="{FF2B5EF4-FFF2-40B4-BE49-F238E27FC236}">
                <a16:creationId xmlns:a16="http://schemas.microsoft.com/office/drawing/2014/main" id="{68731396-D107-47B0-99E4-CC26B235A23F}"/>
              </a:ext>
            </a:extLst>
          </p:cNvPr>
          <p:cNvSpPr>
            <a:spLocks/>
          </p:cNvSpPr>
          <p:nvPr/>
        </p:nvSpPr>
        <p:spPr>
          <a:xfrm>
            <a:off x="9654963" y="4112783"/>
            <a:ext cx="325995" cy="325070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8" name="Losange 87">
            <a:extLst>
              <a:ext uri="{FF2B5EF4-FFF2-40B4-BE49-F238E27FC236}">
                <a16:creationId xmlns:a16="http://schemas.microsoft.com/office/drawing/2014/main" id="{F4785ED0-C946-450D-A07A-09DFBA6F03A4}"/>
              </a:ext>
            </a:extLst>
          </p:cNvPr>
          <p:cNvSpPr>
            <a:spLocks/>
          </p:cNvSpPr>
          <p:nvPr/>
        </p:nvSpPr>
        <p:spPr>
          <a:xfrm>
            <a:off x="4121413" y="3810123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C51F234-C6C9-4234-9382-D538BB6DD2A6}"/>
              </a:ext>
            </a:extLst>
          </p:cNvPr>
          <p:cNvSpPr txBox="1">
            <a:spLocks/>
          </p:cNvSpPr>
          <p:nvPr/>
        </p:nvSpPr>
        <p:spPr>
          <a:xfrm>
            <a:off x="3573191" y="4150806"/>
            <a:ext cx="132894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B1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Tokenisation du hash de l’œuvre.</a:t>
            </a:r>
            <a:endParaRPr kumimoji="0" lang="fr-FR" sz="11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0" name="Losange 89">
            <a:extLst>
              <a:ext uri="{FF2B5EF4-FFF2-40B4-BE49-F238E27FC236}">
                <a16:creationId xmlns:a16="http://schemas.microsoft.com/office/drawing/2014/main" id="{9767FF8A-3D2D-40A0-9BFA-EB84C2E04FDA}"/>
              </a:ext>
            </a:extLst>
          </p:cNvPr>
          <p:cNvSpPr>
            <a:spLocks/>
          </p:cNvSpPr>
          <p:nvPr/>
        </p:nvSpPr>
        <p:spPr>
          <a:xfrm>
            <a:off x="5360157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667E000-0F07-44F1-8D3E-6C38E477A9C7}"/>
              </a:ext>
            </a:extLst>
          </p:cNvPr>
          <p:cNvSpPr txBox="1">
            <a:spLocks/>
          </p:cNvSpPr>
          <p:nvPr/>
        </p:nvSpPr>
        <p:spPr>
          <a:xfrm>
            <a:off x="4811935" y="4150806"/>
            <a:ext cx="13289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B2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u="sng" dirty="0">
                <a:solidFill>
                  <a:schemeClr val="bg1"/>
                </a:solidFill>
                <a:latin typeface="Montserrat"/>
              </a:rPr>
              <a:t>Vérification par</a:t>
            </a:r>
            <a:r>
              <a:rPr lang="fr-FR" sz="1050" dirty="0">
                <a:solidFill>
                  <a:schemeClr val="bg1"/>
                </a:solidFill>
                <a:latin typeface="Montserrat"/>
              </a:rPr>
              <a:t> 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IA de vérification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&amp; </a:t>
            </a:r>
            <a:r>
              <a:rPr kumimoji="0" lang="fr-FR" sz="105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Communauté d’utilisateurs.</a:t>
            </a:r>
            <a:endParaRPr kumimoji="0" lang="fr-FR" sz="11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2CE59C06-8386-425A-8E34-3111D578D01F}"/>
              </a:ext>
            </a:extLst>
          </p:cNvPr>
          <p:cNvSpPr txBox="1">
            <a:spLocks/>
          </p:cNvSpPr>
          <p:nvPr/>
        </p:nvSpPr>
        <p:spPr>
          <a:xfrm>
            <a:off x="6050680" y="4150806"/>
            <a:ext cx="1328941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B3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Vérification par des experts.</a:t>
            </a:r>
            <a:endParaRPr kumimoji="0" lang="fr-FR" sz="1100" i="0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712120C5-DBF8-4461-8BED-A88986568951}"/>
              </a:ext>
            </a:extLst>
          </p:cNvPr>
          <p:cNvSpPr txBox="1">
            <a:spLocks/>
          </p:cNvSpPr>
          <p:nvPr/>
        </p:nvSpPr>
        <p:spPr>
          <a:xfrm>
            <a:off x="7289424" y="4137771"/>
            <a:ext cx="1328941" cy="761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Niveau B4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50" dirty="0">
                <a:solidFill>
                  <a:schemeClr val="bg1"/>
                </a:solidFill>
                <a:latin typeface="Montserrat"/>
              </a:rPr>
              <a:t>Soutenance devant des experts.</a:t>
            </a:r>
            <a:endParaRPr kumimoji="0" lang="fr-FR" sz="1100" i="0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6" name="Losange 95">
            <a:extLst>
              <a:ext uri="{FF2B5EF4-FFF2-40B4-BE49-F238E27FC236}">
                <a16:creationId xmlns:a16="http://schemas.microsoft.com/office/drawing/2014/main" id="{C6B61612-7296-4FA2-BE34-728E3A8DEF14}"/>
              </a:ext>
            </a:extLst>
          </p:cNvPr>
          <p:cNvSpPr>
            <a:spLocks/>
          </p:cNvSpPr>
          <p:nvPr/>
        </p:nvSpPr>
        <p:spPr>
          <a:xfrm>
            <a:off x="6598902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sp>
        <p:nvSpPr>
          <p:cNvPr id="97" name="Losange 96">
            <a:extLst>
              <a:ext uri="{FF2B5EF4-FFF2-40B4-BE49-F238E27FC236}">
                <a16:creationId xmlns:a16="http://schemas.microsoft.com/office/drawing/2014/main" id="{06F1ECD5-5B24-403E-8951-B4C41707F9AC}"/>
              </a:ext>
            </a:extLst>
          </p:cNvPr>
          <p:cNvSpPr>
            <a:spLocks/>
          </p:cNvSpPr>
          <p:nvPr/>
        </p:nvSpPr>
        <p:spPr>
          <a:xfrm>
            <a:off x="7837646" y="3807631"/>
            <a:ext cx="232497" cy="231837"/>
          </a:xfrm>
          <a:prstGeom prst="diamond">
            <a:avLst/>
          </a:prstGeom>
          <a:gradFill>
            <a:gsLst>
              <a:gs pos="0">
                <a:srgbClr val="20CAFE"/>
              </a:gs>
              <a:gs pos="100000">
                <a:srgbClr val="D823F8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/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EA78BA7F-7123-4AFB-A2A1-2A3C269EE51D}"/>
              </a:ext>
            </a:extLst>
          </p:cNvPr>
          <p:cNvCxnSpPr>
            <a:cxnSpLocks/>
            <a:stCxn id="88" idx="3"/>
            <a:endCxn id="90" idx="1"/>
          </p:cNvCxnSpPr>
          <p:nvPr/>
        </p:nvCxnSpPr>
        <p:spPr>
          <a:xfrm flipV="1">
            <a:off x="4353910" y="3923550"/>
            <a:ext cx="1006247" cy="2492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496B0188-2903-4E3D-883B-EB93F0B5041E}"/>
              </a:ext>
            </a:extLst>
          </p:cNvPr>
          <p:cNvCxnSpPr>
            <a:cxnSpLocks/>
            <a:stCxn id="90" idx="3"/>
            <a:endCxn id="96" idx="1"/>
          </p:cNvCxnSpPr>
          <p:nvPr/>
        </p:nvCxnSpPr>
        <p:spPr>
          <a:xfrm>
            <a:off x="5592654" y="3923550"/>
            <a:ext cx="1006248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48CB0D83-D358-4D08-AF63-7678EA79344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831399" y="3923550"/>
            <a:ext cx="1006247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100000"/>
              </a:schemeClr>
            </a:solidFill>
            <a:prstDash val="solid"/>
            <a:miter lim="800000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6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Projet CMO – V1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90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V1 – Présentation</a:t>
            </a:r>
          </a:p>
        </p:txBody>
      </p:sp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A73248-A687-49D7-B203-4B178AB8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7623" r="52099" b="9750"/>
          <a:stretch/>
        </p:blipFill>
        <p:spPr>
          <a:xfrm>
            <a:off x="1574800" y="1149730"/>
            <a:ext cx="8483600" cy="53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8277631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V1 – Feedback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0E9FB-D971-4D26-A607-61C7BD5F4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t="7246" r="1373" b="1192"/>
          <a:stretch/>
        </p:blipFill>
        <p:spPr>
          <a:xfrm>
            <a:off x="3517900" y="1632919"/>
            <a:ext cx="5149850" cy="48694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49AE62F-FCA9-453E-81EF-B19E9A1D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353" y="260106"/>
            <a:ext cx="2863652" cy="13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Projet CMO – V2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98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9D6C52C3-FA61-4080-876C-47527F6CFA29}"/>
              </a:ext>
            </a:extLst>
          </p:cNvPr>
          <p:cNvGrpSpPr/>
          <p:nvPr/>
        </p:nvGrpSpPr>
        <p:grpSpPr>
          <a:xfrm>
            <a:off x="7413741" y="1767196"/>
            <a:ext cx="3387814" cy="3378200"/>
            <a:chOff x="7918711" y="1739900"/>
            <a:chExt cx="3387814" cy="3378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ACE7F8C-DF70-4514-B999-D035C5A5DF80}"/>
                </a:ext>
              </a:extLst>
            </p:cNvPr>
            <p:cNvSpPr/>
            <p:nvPr/>
          </p:nvSpPr>
          <p:spPr>
            <a:xfrm>
              <a:off x="7918711" y="1739900"/>
              <a:ext cx="3387814" cy="337820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D744EF-1711-4CDF-AA19-EC5A808FB59C}"/>
                </a:ext>
              </a:extLst>
            </p:cNvPr>
            <p:cNvSpPr>
              <a:spLocks/>
            </p:cNvSpPr>
            <p:nvPr/>
          </p:nvSpPr>
          <p:spPr>
            <a:xfrm>
              <a:off x="8058808" y="1879600"/>
              <a:ext cx="3107618" cy="3098800"/>
            </a:xfrm>
            <a:prstGeom prst="ellipse">
              <a:avLst/>
            </a:prstGeom>
            <a:solidFill>
              <a:schemeClr val="bg1"/>
            </a:solidFill>
            <a:ln w="158750">
              <a:noFill/>
            </a:ln>
            <a:effectLst>
              <a:outerShdw blurRad="635000" sx="102000" sy="102000" algn="ctr" rotWithShape="0">
                <a:srgbClr val="00758E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grpSp>
          <p:nvGrpSpPr>
            <p:cNvPr id="7" name="Group 38">
              <a:extLst>
                <a:ext uri="{FF2B5EF4-FFF2-40B4-BE49-F238E27FC236}">
                  <a16:creationId xmlns:a16="http://schemas.microsoft.com/office/drawing/2014/main" id="{33674995-7B58-4E16-9612-EDF250E4E630}"/>
                </a:ext>
              </a:extLst>
            </p:cNvPr>
            <p:cNvGrpSpPr/>
            <p:nvPr/>
          </p:nvGrpSpPr>
          <p:grpSpPr>
            <a:xfrm>
              <a:off x="8163295" y="1987562"/>
              <a:ext cx="2881067" cy="2881068"/>
              <a:chOff x="6444105" y="1093154"/>
              <a:chExt cx="4241991" cy="424199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C45ABD-07CF-4140-84BB-CEE4BD5BD6D7}"/>
                  </a:ext>
                </a:extLst>
              </p:cNvPr>
              <p:cNvSpPr/>
              <p:nvPr/>
            </p:nvSpPr>
            <p:spPr>
              <a:xfrm>
                <a:off x="8542241" y="1571548"/>
                <a:ext cx="45719" cy="161763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6" name="Oval 37">
                <a:extLst>
                  <a:ext uri="{FF2B5EF4-FFF2-40B4-BE49-F238E27FC236}">
                    <a16:creationId xmlns:a16="http://schemas.microsoft.com/office/drawing/2014/main" id="{9085AF94-EDE6-472A-95E2-28AAB0AD8151}"/>
                  </a:ext>
                </a:extLst>
              </p:cNvPr>
              <p:cNvSpPr/>
              <p:nvPr/>
            </p:nvSpPr>
            <p:spPr>
              <a:xfrm>
                <a:off x="6444105" y="1093154"/>
                <a:ext cx="4241991" cy="4241991"/>
              </a:xfrm>
              <a:prstGeom prst="ellipse">
                <a:avLst/>
              </a:prstGeom>
              <a:noFill/>
              <a:ln w="158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71F25E8C-2FE2-47E9-804F-BBBC9FDECDBA}"/>
                </a:ext>
              </a:extLst>
            </p:cNvPr>
            <p:cNvGrpSpPr/>
            <p:nvPr/>
          </p:nvGrpSpPr>
          <p:grpSpPr>
            <a:xfrm>
              <a:off x="8336447" y="2164695"/>
              <a:ext cx="2542545" cy="2520512"/>
              <a:chOff x="6643140" y="1335819"/>
              <a:chExt cx="3743561" cy="37111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12F8ED-355F-4921-A02E-260FFFB2E5EF}"/>
                  </a:ext>
                </a:extLst>
              </p:cNvPr>
              <p:cNvSpPr/>
              <p:nvPr/>
            </p:nvSpPr>
            <p:spPr>
              <a:xfrm>
                <a:off x="8486560" y="1335819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4D83CA-5B76-4D56-A42F-B442ADAFF687}"/>
                  </a:ext>
                </a:extLst>
              </p:cNvPr>
              <p:cNvSpPr/>
              <p:nvPr/>
            </p:nvSpPr>
            <p:spPr>
              <a:xfrm>
                <a:off x="8486560" y="4687772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4D1A38-822C-43B0-9A0F-DF6AD42B52D6}"/>
                  </a:ext>
                </a:extLst>
              </p:cNvPr>
              <p:cNvSpPr/>
              <p:nvPr/>
            </p:nvSpPr>
            <p:spPr>
              <a:xfrm rot="5400000">
                <a:off x="10178758" y="3028017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7B11B2-2402-46AA-BF61-E7892F05649A}"/>
                  </a:ext>
                </a:extLst>
              </p:cNvPr>
              <p:cNvSpPr/>
              <p:nvPr/>
            </p:nvSpPr>
            <p:spPr>
              <a:xfrm rot="5400000">
                <a:off x="6794363" y="3028017"/>
                <a:ext cx="56720" cy="35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7" name="Oval 18">
                <a:extLst>
                  <a:ext uri="{FF2B5EF4-FFF2-40B4-BE49-F238E27FC236}">
                    <a16:creationId xmlns:a16="http://schemas.microsoft.com/office/drawing/2014/main" id="{C48DCBB8-E55C-4FDC-87E2-D7BAB50309E1}"/>
                  </a:ext>
                </a:extLst>
              </p:cNvPr>
              <p:cNvSpPr/>
              <p:nvPr/>
            </p:nvSpPr>
            <p:spPr>
              <a:xfrm rot="1800000">
                <a:off x="9302728" y="1689760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8" name="Oval 19">
                <a:extLst>
                  <a:ext uri="{FF2B5EF4-FFF2-40B4-BE49-F238E27FC236}">
                    <a16:creationId xmlns:a16="http://schemas.microsoft.com/office/drawing/2014/main" id="{466B73F4-BFE8-4B24-BD62-5490296C06F5}"/>
                  </a:ext>
                </a:extLst>
              </p:cNvPr>
              <p:cNvSpPr/>
              <p:nvPr/>
            </p:nvSpPr>
            <p:spPr>
              <a:xfrm rot="1800000">
                <a:off x="7626752" y="4592637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9" name="Oval 22">
                <a:extLst>
                  <a:ext uri="{FF2B5EF4-FFF2-40B4-BE49-F238E27FC236}">
                    <a16:creationId xmlns:a16="http://schemas.microsoft.com/office/drawing/2014/main" id="{B3E081FE-AD64-4220-8448-3F56AB0A4C08}"/>
                  </a:ext>
                </a:extLst>
              </p:cNvPr>
              <p:cNvSpPr/>
              <p:nvPr/>
            </p:nvSpPr>
            <p:spPr>
              <a:xfrm rot="3600000">
                <a:off x="9916178" y="2303210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0" name="Oval 23">
                <a:extLst>
                  <a:ext uri="{FF2B5EF4-FFF2-40B4-BE49-F238E27FC236}">
                    <a16:creationId xmlns:a16="http://schemas.microsoft.com/office/drawing/2014/main" id="{C3DD901B-4A74-437F-9BF4-D22E1ADDB402}"/>
                  </a:ext>
                </a:extLst>
              </p:cNvPr>
              <p:cNvSpPr/>
              <p:nvPr/>
            </p:nvSpPr>
            <p:spPr>
              <a:xfrm rot="3600000">
                <a:off x="7013302" y="3979187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1" name="Oval 25">
                <a:extLst>
                  <a:ext uri="{FF2B5EF4-FFF2-40B4-BE49-F238E27FC236}">
                    <a16:creationId xmlns:a16="http://schemas.microsoft.com/office/drawing/2014/main" id="{B8F2947E-5426-4EEA-AFB8-AB2145D78A53}"/>
                  </a:ext>
                </a:extLst>
              </p:cNvPr>
              <p:cNvSpPr/>
              <p:nvPr/>
            </p:nvSpPr>
            <p:spPr>
              <a:xfrm rot="7200000">
                <a:off x="9916179" y="3979188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2" name="Oval 26">
                <a:extLst>
                  <a:ext uri="{FF2B5EF4-FFF2-40B4-BE49-F238E27FC236}">
                    <a16:creationId xmlns:a16="http://schemas.microsoft.com/office/drawing/2014/main" id="{571424D8-1C2C-4AA7-8784-E41575A156D9}"/>
                  </a:ext>
                </a:extLst>
              </p:cNvPr>
              <p:cNvSpPr/>
              <p:nvPr/>
            </p:nvSpPr>
            <p:spPr>
              <a:xfrm rot="7200000">
                <a:off x="7013303" y="2303211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3" name="Oval 28">
                <a:extLst>
                  <a:ext uri="{FF2B5EF4-FFF2-40B4-BE49-F238E27FC236}">
                    <a16:creationId xmlns:a16="http://schemas.microsoft.com/office/drawing/2014/main" id="{977B1CB0-FCA8-4290-A86A-82C997144AB8}"/>
                  </a:ext>
                </a:extLst>
              </p:cNvPr>
              <p:cNvSpPr/>
              <p:nvPr/>
            </p:nvSpPr>
            <p:spPr>
              <a:xfrm rot="9000000">
                <a:off x="9302729" y="4592638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FDC169E5-90B7-4FEA-93EA-A5A0F4D34747}"/>
                  </a:ext>
                </a:extLst>
              </p:cNvPr>
              <p:cNvSpPr/>
              <p:nvPr/>
            </p:nvSpPr>
            <p:spPr>
              <a:xfrm rot="9000000">
                <a:off x="7626753" y="1689761"/>
                <a:ext cx="100360" cy="1003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24EE52C5-3519-4536-8E8E-C7FDF2C38263}"/>
                </a:ext>
              </a:extLst>
            </p:cNvPr>
            <p:cNvSpPr/>
            <p:nvPr/>
          </p:nvSpPr>
          <p:spPr>
            <a:xfrm>
              <a:off x="8164981" y="1987562"/>
              <a:ext cx="2881067" cy="2881068"/>
            </a:xfrm>
            <a:prstGeom prst="ellipse">
              <a:avLst/>
            </a:prstGeom>
            <a:noFill/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7F74F-6410-4FA7-8293-7C2FF82A9618}"/>
                </a:ext>
              </a:extLst>
            </p:cNvPr>
            <p:cNvSpPr/>
            <p:nvPr/>
          </p:nvSpPr>
          <p:spPr>
            <a:xfrm>
              <a:off x="9575667" y="2302579"/>
              <a:ext cx="61126" cy="10495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82D0C7A6-F3AC-4370-A030-478582B2DA75}"/>
                </a:ext>
              </a:extLst>
            </p:cNvPr>
            <p:cNvSpPr/>
            <p:nvPr/>
          </p:nvSpPr>
          <p:spPr>
            <a:xfrm>
              <a:off x="9539371" y="3356602"/>
              <a:ext cx="136689" cy="1366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B7A371-F065-476E-AEDE-5376E6CBBFC0}"/>
                </a:ext>
              </a:extLst>
            </p:cNvPr>
            <p:cNvSpPr/>
            <p:nvPr/>
          </p:nvSpPr>
          <p:spPr>
            <a:xfrm rot="17763345" flipV="1">
              <a:off x="9979296" y="3272378"/>
              <a:ext cx="61126" cy="7500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3C0E3C9-1BC8-4B0D-8C0F-963A356238F1}"/>
              </a:ext>
            </a:extLst>
          </p:cNvPr>
          <p:cNvGrpSpPr/>
          <p:nvPr/>
        </p:nvGrpSpPr>
        <p:grpSpPr>
          <a:xfrm>
            <a:off x="1276096" y="1467370"/>
            <a:ext cx="2358475" cy="461665"/>
            <a:chOff x="1064175" y="1467370"/>
            <a:chExt cx="2358475" cy="46166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E73CF61-335A-4B29-80B4-8673D0F5B10B}"/>
                </a:ext>
              </a:extLst>
            </p:cNvPr>
            <p:cNvSpPr>
              <a:spLocks/>
            </p:cNvSpPr>
            <p:nvPr/>
          </p:nvSpPr>
          <p:spPr>
            <a:xfrm>
              <a:off x="1064175" y="1535668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6C11485-32D6-403A-83C6-D9E7DCDCA5E3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1467370"/>
              <a:ext cx="18563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Introduction</a:t>
              </a:r>
            </a:p>
          </p:txBody>
        </p:sp>
      </p:grpSp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9" y="355582"/>
            <a:ext cx="6568902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Agenda</a:t>
            </a: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1A2690C-D210-4EE7-B49D-BE72084E7E32}"/>
              </a:ext>
            </a:extLst>
          </p:cNvPr>
          <p:cNvGrpSpPr/>
          <p:nvPr/>
        </p:nvGrpSpPr>
        <p:grpSpPr>
          <a:xfrm>
            <a:off x="1276096" y="4938055"/>
            <a:ext cx="2441949" cy="461665"/>
            <a:chOff x="1064175" y="4938055"/>
            <a:chExt cx="2441949" cy="46166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0B3E189-D121-4DD4-BAEB-6A65F5D29A1D}"/>
                </a:ext>
              </a:extLst>
            </p:cNvPr>
            <p:cNvSpPr>
              <a:spLocks/>
            </p:cNvSpPr>
            <p:nvPr/>
          </p:nvSpPr>
          <p:spPr>
            <a:xfrm>
              <a:off x="1064175" y="5006353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8AD02A9-8CD3-41ED-9D2B-899F8AFEDAB9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4938055"/>
              <a:ext cx="19398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Organisation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DFA4E898-6629-4CBB-A038-EEB02B88B7AE}"/>
              </a:ext>
            </a:extLst>
          </p:cNvPr>
          <p:cNvGrpSpPr/>
          <p:nvPr/>
        </p:nvGrpSpPr>
        <p:grpSpPr>
          <a:xfrm>
            <a:off x="1276096" y="5605004"/>
            <a:ext cx="2229024" cy="461665"/>
            <a:chOff x="1064175" y="5605004"/>
            <a:chExt cx="2229024" cy="461665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9782C5CF-C9BA-4C2C-8FF4-46CD838DD0EF}"/>
                </a:ext>
              </a:extLst>
            </p:cNvPr>
            <p:cNvSpPr>
              <a:spLocks/>
            </p:cNvSpPr>
            <p:nvPr/>
          </p:nvSpPr>
          <p:spPr>
            <a:xfrm>
              <a:off x="1064175" y="5673301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3C06D81-F324-4F08-BE34-FA441F5B2D36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5605004"/>
              <a:ext cx="172690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Conclusion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8B48841-7D02-4BD6-B625-A62C526BB2A2}"/>
              </a:ext>
            </a:extLst>
          </p:cNvPr>
          <p:cNvGrpSpPr/>
          <p:nvPr/>
        </p:nvGrpSpPr>
        <p:grpSpPr>
          <a:xfrm>
            <a:off x="1276096" y="2134319"/>
            <a:ext cx="2753040" cy="1197813"/>
            <a:chOff x="1064175" y="2134319"/>
            <a:chExt cx="2753040" cy="1197813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E354BFF3-50F4-4411-95F1-ED998C543DE9}"/>
                </a:ext>
              </a:extLst>
            </p:cNvPr>
            <p:cNvSpPr>
              <a:spLocks/>
            </p:cNvSpPr>
            <p:nvPr/>
          </p:nvSpPr>
          <p:spPr>
            <a:xfrm>
              <a:off x="1064175" y="2202616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D966FEC-2DA3-479C-B90D-8A2983DC5624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2134319"/>
              <a:ext cx="22509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Projet CMO V1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EDC3E2A-1077-4A22-82AB-6A276891CCAF}"/>
                </a:ext>
              </a:extLst>
            </p:cNvPr>
            <p:cNvSpPr txBox="1">
              <a:spLocks/>
            </p:cNvSpPr>
            <p:nvPr/>
          </p:nvSpPr>
          <p:spPr>
            <a:xfrm>
              <a:off x="2133871" y="2526850"/>
              <a:ext cx="113475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BMC V1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F81AF93-4546-4FD8-8334-5BBBC9EBF9B2}"/>
                </a:ext>
              </a:extLst>
            </p:cNvPr>
            <p:cNvSpPr txBox="1">
              <a:spLocks/>
            </p:cNvSpPr>
            <p:nvPr/>
          </p:nvSpPr>
          <p:spPr>
            <a:xfrm>
              <a:off x="2150007" y="2932022"/>
              <a:ext cx="13618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Feedback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E0BC916-CE19-4C98-BF50-117913B8C8E0}"/>
                </a:ext>
              </a:extLst>
            </p:cNvPr>
            <p:cNvSpPr>
              <a:spLocks/>
            </p:cNvSpPr>
            <p:nvPr/>
          </p:nvSpPr>
          <p:spPr>
            <a:xfrm>
              <a:off x="1937870" y="2655230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A83CDC95-7870-472C-B60B-082E9BD12AA4}"/>
                </a:ext>
              </a:extLst>
            </p:cNvPr>
            <p:cNvSpPr>
              <a:spLocks/>
            </p:cNvSpPr>
            <p:nvPr/>
          </p:nvSpPr>
          <p:spPr>
            <a:xfrm>
              <a:off x="1944649" y="3060402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1A056FD-A0C9-4882-B6E0-3B625AE45043}"/>
              </a:ext>
            </a:extLst>
          </p:cNvPr>
          <p:cNvGrpSpPr/>
          <p:nvPr/>
        </p:nvGrpSpPr>
        <p:grpSpPr>
          <a:xfrm>
            <a:off x="1276096" y="3537415"/>
            <a:ext cx="2753040" cy="1195356"/>
            <a:chOff x="1064175" y="3537415"/>
            <a:chExt cx="2753040" cy="1195356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FB0AD01-1636-408A-B8D9-6022FC78BC87}"/>
                </a:ext>
              </a:extLst>
            </p:cNvPr>
            <p:cNvSpPr>
              <a:spLocks/>
            </p:cNvSpPr>
            <p:nvPr/>
          </p:nvSpPr>
          <p:spPr>
            <a:xfrm>
              <a:off x="1064175" y="3605712"/>
              <a:ext cx="325995" cy="325070"/>
            </a:xfrm>
            <a:prstGeom prst="ellipse">
              <a:avLst/>
            </a:prstGeom>
            <a:gradFill>
              <a:gsLst>
                <a:gs pos="0">
                  <a:srgbClr val="20CAFE"/>
                </a:gs>
                <a:gs pos="100000">
                  <a:srgbClr val="D823F8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87E46CE-E43E-44B1-94F0-4EBBC14E2BAA}"/>
                </a:ext>
              </a:extLst>
            </p:cNvPr>
            <p:cNvSpPr txBox="1">
              <a:spLocks/>
            </p:cNvSpPr>
            <p:nvPr/>
          </p:nvSpPr>
          <p:spPr>
            <a:xfrm>
              <a:off x="1566292" y="3537415"/>
              <a:ext cx="22509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latin typeface="Abadi" panose="020B0604020104020204" pitchFamily="34" charset="0"/>
                </a:rPr>
                <a:t>Projet CMO V2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853841D1-EBD9-44E4-BBDD-4AC17F1A70B9}"/>
                </a:ext>
              </a:extLst>
            </p:cNvPr>
            <p:cNvSpPr txBox="1">
              <a:spLocks/>
            </p:cNvSpPr>
            <p:nvPr/>
          </p:nvSpPr>
          <p:spPr>
            <a:xfrm>
              <a:off x="2133871" y="3934137"/>
              <a:ext cx="113475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BMC V2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D7CDA57-EFB7-4129-9139-AB9C1C45B56F}"/>
                </a:ext>
              </a:extLst>
            </p:cNvPr>
            <p:cNvSpPr txBox="1">
              <a:spLocks/>
            </p:cNvSpPr>
            <p:nvPr/>
          </p:nvSpPr>
          <p:spPr>
            <a:xfrm>
              <a:off x="2150007" y="4332661"/>
              <a:ext cx="1014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Abadi" panose="020B0604020104020204" pitchFamily="34" charset="0"/>
                </a:rPr>
                <a:t>Figma</a:t>
              </a: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64813D72-BF3B-4EAD-862B-9CF90359E3D4}"/>
                </a:ext>
              </a:extLst>
            </p:cNvPr>
            <p:cNvSpPr>
              <a:spLocks/>
            </p:cNvSpPr>
            <p:nvPr/>
          </p:nvSpPr>
          <p:spPr>
            <a:xfrm>
              <a:off x="1937870" y="4062517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C27B80B-7D7F-476C-8A9E-3823F228A749}"/>
                </a:ext>
              </a:extLst>
            </p:cNvPr>
            <p:cNvSpPr>
              <a:spLocks/>
            </p:cNvSpPr>
            <p:nvPr/>
          </p:nvSpPr>
          <p:spPr>
            <a:xfrm>
              <a:off x="1937870" y="4461041"/>
              <a:ext cx="143757" cy="14334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80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Business Model Canvas V2 – 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A1217F-24C6-4840-A096-5DD62A4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819" r="458" b="1538"/>
          <a:stretch/>
        </p:blipFill>
        <p:spPr>
          <a:xfrm>
            <a:off x="1706962" y="1193532"/>
            <a:ext cx="8383605" cy="52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Figma –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459CE-529C-4068-AE19-B881C1D7E457}"/>
              </a:ext>
            </a:extLst>
          </p:cNvPr>
          <p:cNvSpPr/>
          <p:nvPr/>
        </p:nvSpPr>
        <p:spPr>
          <a:xfrm>
            <a:off x="2047164" y="1883391"/>
            <a:ext cx="8447964" cy="30843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Figma</a:t>
            </a:r>
          </a:p>
          <a:p>
            <a:pPr algn="ctr"/>
            <a:r>
              <a:rPr lang="fr-FR" sz="2400" b="1" dirty="0"/>
              <a:t>[Clément]</a:t>
            </a:r>
          </a:p>
        </p:txBody>
      </p:sp>
    </p:spTree>
    <p:extLst>
      <p:ext uri="{BB962C8B-B14F-4D97-AF65-F5344CB8AC3E}">
        <p14:creationId xmlns:p14="http://schemas.microsoft.com/office/powerpoint/2010/main" val="346129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Organisation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86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4">
            <a:extLst>
              <a:ext uri="{FF2B5EF4-FFF2-40B4-BE49-F238E27FC236}">
                <a16:creationId xmlns:a16="http://schemas.microsoft.com/office/drawing/2014/main" id="{95613259-0233-480D-96F6-53EF43417140}"/>
              </a:ext>
            </a:extLst>
          </p:cNvPr>
          <p:cNvSpPr txBox="1">
            <a:spLocks/>
          </p:cNvSpPr>
          <p:nvPr/>
        </p:nvSpPr>
        <p:spPr>
          <a:xfrm>
            <a:off x="510768" y="355582"/>
            <a:ext cx="923373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>
                <a:solidFill>
                  <a:schemeClr val="bg1"/>
                </a:solidFill>
                <a:latin typeface="Abadi" panose="020B0604020104020204" pitchFamily="34" charset="0"/>
              </a:rPr>
              <a:t>Organisation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8354DE-96C7-4618-AE22-14E0F55A1C07}"/>
              </a:ext>
            </a:extLst>
          </p:cNvPr>
          <p:cNvSpPr txBox="1">
            <a:spLocks/>
          </p:cNvSpPr>
          <p:nvPr/>
        </p:nvSpPr>
        <p:spPr>
          <a:xfrm>
            <a:off x="463356" y="1284581"/>
            <a:ext cx="325842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Excalidraw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Gestion du projet et brainstorming.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2A4A25-2EEC-4F18-88FB-795A4339D6C7}"/>
              </a:ext>
            </a:extLst>
          </p:cNvPr>
          <p:cNvSpPr txBox="1">
            <a:spLocks/>
          </p:cNvSpPr>
          <p:nvPr/>
        </p:nvSpPr>
        <p:spPr>
          <a:xfrm>
            <a:off x="4466787" y="1284581"/>
            <a:ext cx="325842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Comptes-Rendus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Conservation de l’information.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74EBD4-D8C7-4F20-8BE3-A115FE38DED8}"/>
              </a:ext>
            </a:extLst>
          </p:cNvPr>
          <p:cNvSpPr txBox="1">
            <a:spLocks/>
          </p:cNvSpPr>
          <p:nvPr/>
        </p:nvSpPr>
        <p:spPr>
          <a:xfrm>
            <a:off x="8275481" y="1284581"/>
            <a:ext cx="358016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Trello</a:t>
            </a:r>
            <a:endParaRPr lang="fr-FR" sz="1600" dirty="0">
              <a:solidFill>
                <a:schemeClr val="bg1"/>
              </a:soli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Organisation des tâches.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8" name="Image 7">
            <a:hlinkClick r:id="rId2"/>
            <a:extLst>
              <a:ext uri="{FF2B5EF4-FFF2-40B4-BE49-F238E27FC236}">
                <a16:creationId xmlns:a16="http://schemas.microsoft.com/office/drawing/2014/main" id="{C92F6DF3-3873-4B0C-8834-C36049458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0" r="17990"/>
          <a:stretch/>
        </p:blipFill>
        <p:spPr>
          <a:xfrm>
            <a:off x="463355" y="2294163"/>
            <a:ext cx="3258427" cy="2353769"/>
          </a:xfrm>
          <a:prstGeom prst="rect">
            <a:avLst/>
          </a:prstGeom>
        </p:spPr>
      </p:pic>
      <p:pic>
        <p:nvPicPr>
          <p:cNvPr id="9" name="Image 8">
            <a:hlinkClick r:id="rId4"/>
            <a:extLst>
              <a:ext uri="{FF2B5EF4-FFF2-40B4-BE49-F238E27FC236}">
                <a16:creationId xmlns:a16="http://schemas.microsoft.com/office/drawing/2014/main" id="{A30EE89A-9773-43D9-A30D-C6B7BC56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786" y="2294163"/>
            <a:ext cx="3258427" cy="23618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4AA2B7E-B56D-4621-8286-3A8D03D70C69}"/>
              </a:ext>
            </a:extLst>
          </p:cNvPr>
          <p:cNvSpPr txBox="1">
            <a:spLocks/>
          </p:cNvSpPr>
          <p:nvPr/>
        </p:nvSpPr>
        <p:spPr>
          <a:xfrm>
            <a:off x="3467945" y="5800499"/>
            <a:ext cx="5256110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gradFill>
                  <a:gsLst>
                    <a:gs pos="0">
                      <a:srgbClr val="6DBDFD"/>
                    </a:gs>
                    <a:gs pos="100000">
                      <a:srgbClr val="D156FA"/>
                    </a:gs>
                  </a:gsLst>
                  <a:lin ang="4800000" scaled="0"/>
                </a:gradFill>
                <a:latin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fr-FR" b="1" dirty="0">
              <a:gradFill>
                <a:gsLst>
                  <a:gs pos="0">
                    <a:srgbClr val="6DBDFD"/>
                  </a:gs>
                  <a:gs pos="100000">
                    <a:srgbClr val="D156FA"/>
                  </a:gs>
                </a:gsLst>
                <a:lin ang="4800000" scaled="0"/>
              </a:gradFill>
              <a:latin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  <a:latin typeface="Montserrat"/>
              </a:rPr>
              <a:t>Indexation de nos documents &amp; liens.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A53AEFB4-422C-4133-8FDB-3CED75C23486}"/>
              </a:ext>
            </a:extLst>
          </p:cNvPr>
          <p:cNvSpPr>
            <a:spLocks/>
          </p:cNvSpPr>
          <p:nvPr/>
        </p:nvSpPr>
        <p:spPr>
          <a:xfrm rot="16200000">
            <a:off x="5665114" y="-765904"/>
            <a:ext cx="861773" cy="11615727"/>
          </a:xfrm>
          <a:prstGeom prst="leftBrace">
            <a:avLst>
              <a:gd name="adj1" fmla="val 133147"/>
              <a:gd name="adj2" fmla="val 50110"/>
            </a:avLst>
          </a:prstGeom>
          <a:ln>
            <a:solidFill>
              <a:srgbClr val="42B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hlinkClick r:id="rId7"/>
            <a:extLst>
              <a:ext uri="{FF2B5EF4-FFF2-40B4-BE49-F238E27FC236}">
                <a16:creationId xmlns:a16="http://schemas.microsoft.com/office/drawing/2014/main" id="{50D61DAC-9338-446C-972C-DBAF3411C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752" y="2259356"/>
            <a:ext cx="3755622" cy="22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Conclusion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694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981115"/>
            <a:ext cx="8128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aul…"/>
          <p:cNvSpPr txBox="1"/>
          <p:nvPr/>
        </p:nvSpPr>
        <p:spPr>
          <a:xfrm>
            <a:off x="6024556" y="3747878"/>
            <a:ext cx="5855074" cy="1837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Paul</a:t>
            </a:r>
          </a:p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Auteur-</a:t>
            </a:r>
            <a:r>
              <a:rPr sz="3402" dirty="0" err="1"/>
              <a:t>compos</a:t>
            </a:r>
            <a:r>
              <a:rPr lang="en-US" sz="3402" dirty="0" err="1"/>
              <a:t>i</a:t>
            </a:r>
            <a:r>
              <a:rPr sz="3402" dirty="0" err="1"/>
              <a:t>teur</a:t>
            </a:r>
            <a:r>
              <a:rPr sz="3402" dirty="0"/>
              <a:t>-chanteur</a:t>
            </a:r>
          </a:p>
          <a:p>
            <a:pPr defTabSz="987552">
              <a:defRPr sz="6804" spc="-20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402" dirty="0"/>
              <a:t>Participant à The Voice</a:t>
            </a:r>
          </a:p>
        </p:txBody>
      </p:sp>
      <p:sp>
        <p:nvSpPr>
          <p:cNvPr id="154" name="« Quand j’auto-produisais mes chansons, je n’étais pas considéré comme un chanteur pro. Heureusement, sur mes maquettes j’affichais en bien gros ma certification CMO niveau B4. Merci les gars ! »"/>
          <p:cNvSpPr txBox="1"/>
          <p:nvPr/>
        </p:nvSpPr>
        <p:spPr>
          <a:xfrm>
            <a:off x="728569" y="280896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1926336">
              <a:defRPr sz="6636" spc="-199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318"/>
              <a:t>« Quand j’auto-produisais mes chansons, je n’étais pas considéré comme un chanteur pro. Heureusement, sur mes maquettes j’affichais en bien gros ma certification CMO niveau B4. Merci les gars ! »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2" y="3148060"/>
            <a:ext cx="4519315" cy="3036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60" y="3420308"/>
            <a:ext cx="3192650" cy="2285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Marie…"/>
          <p:cNvSpPr txBox="1"/>
          <p:nvPr/>
        </p:nvSpPr>
        <p:spPr>
          <a:xfrm>
            <a:off x="5790635" y="3769875"/>
            <a:ext cx="5410220" cy="16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Marie</a:t>
            </a:r>
          </a:p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Directrice de collection </a:t>
            </a:r>
          </a:p>
          <a:p>
            <a:pPr defTabSz="890016">
              <a:defRPr sz="6132" spc="-183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66"/>
              <a:t>Robert Laffont Edition</a:t>
            </a:r>
          </a:p>
        </p:txBody>
      </p:sp>
      <p:sp>
        <p:nvSpPr>
          <p:cNvPr id="160" name="« Depuis le 1er janvier, nous exigeons des manuscrits qui nous sont proposés qu’ils aient une certification CMO de niveau B3 au minimum. »"/>
          <p:cNvSpPr txBox="1"/>
          <p:nvPr/>
        </p:nvSpPr>
        <p:spPr>
          <a:xfrm>
            <a:off x="728569" y="664528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2292095">
              <a:defRPr sz="7896" spc="-23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948"/>
              <a:t>« Depuis le 1er janvier, nous exigeons des manuscrits qui nous sont proposés qu’ils aient une certification CMO de niveau B3 au minimum. »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Jean-Marc…"/>
          <p:cNvSpPr txBox="1"/>
          <p:nvPr/>
        </p:nvSpPr>
        <p:spPr>
          <a:xfrm>
            <a:off x="316867" y="3855220"/>
            <a:ext cx="4737366" cy="116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877824">
              <a:defRPr sz="6048" spc="-18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24"/>
              <a:t>Jean-Marc</a:t>
            </a:r>
          </a:p>
          <a:p>
            <a:pPr defTabSz="877824">
              <a:defRPr sz="6048" spc="-18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024"/>
              <a:t>Producteur de seul en scène</a:t>
            </a:r>
          </a:p>
        </p:txBody>
      </p:sp>
      <p:sp>
        <p:nvSpPr>
          <p:cNvPr id="163" name="« La certification CMO accélère la signature des contrats avec les nouveaux talents. Je souffle car je suis moins en réunion avec les juristes, mais ne leur dites pas svp !»"/>
          <p:cNvSpPr txBox="1"/>
          <p:nvPr/>
        </p:nvSpPr>
        <p:spPr>
          <a:xfrm>
            <a:off x="635000" y="486747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defTabSz="2072640">
              <a:defRPr sz="7140" spc="-21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sz="3570"/>
              <a:t>« La certification CMO accélère la signature des contrats avec les nouveaux talents. Je souffle car je suis moins en réunion avec les juristes, mais ne leur dites pas svp !»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35" y="3123964"/>
            <a:ext cx="6350001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jaïli…"/>
          <p:cNvSpPr txBox="1"/>
          <p:nvPr/>
        </p:nvSpPr>
        <p:spPr>
          <a:xfrm>
            <a:off x="6146196" y="4161999"/>
            <a:ext cx="4737366" cy="116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926592">
              <a:defRPr sz="6384" spc="-19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92" dirty="0" err="1"/>
              <a:t>Djaïli</a:t>
            </a:r>
            <a:endParaRPr sz="3192" dirty="0"/>
          </a:p>
          <a:p>
            <a:pPr defTabSz="926592">
              <a:defRPr sz="6384" spc="-191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92" dirty="0" err="1"/>
              <a:t>Autrice</a:t>
            </a:r>
            <a:r>
              <a:rPr sz="3192" dirty="0"/>
              <a:t> de roman</a:t>
            </a:r>
            <a:r>
              <a:rPr lang="en-US" sz="3192" dirty="0"/>
              <a:t>s</a:t>
            </a:r>
            <a:endParaRPr sz="3192" dirty="0"/>
          </a:p>
        </p:txBody>
      </p:sp>
      <p:sp>
        <p:nvSpPr>
          <p:cNvPr id="167" name="« J’ai déjà réalisé 11 audits pour CMO.…"/>
          <p:cNvSpPr txBox="1"/>
          <p:nvPr/>
        </p:nvSpPr>
        <p:spPr>
          <a:xfrm>
            <a:off x="728569" y="664528"/>
            <a:ext cx="10922001" cy="233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1219200"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4200" dirty="0"/>
              <a:t>« </a:t>
            </a:r>
            <a:r>
              <a:rPr sz="4200" dirty="0" err="1"/>
              <a:t>J’ai</a:t>
            </a:r>
            <a:r>
              <a:rPr sz="4200" dirty="0"/>
              <a:t> déjà </a:t>
            </a:r>
            <a:r>
              <a:rPr sz="4200" dirty="0" err="1"/>
              <a:t>réalisé</a:t>
            </a:r>
            <a:r>
              <a:rPr sz="4200" dirty="0"/>
              <a:t> 11 audits pour CMO. </a:t>
            </a:r>
          </a:p>
          <a:p>
            <a:pPr defTabSz="1219200"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4200" dirty="0"/>
              <a:t>A </a:t>
            </a:r>
            <a:r>
              <a:rPr sz="4200" dirty="0" err="1"/>
              <a:t>chaque</a:t>
            </a:r>
            <a:r>
              <a:rPr sz="4200" dirty="0"/>
              <a:t> </a:t>
            </a:r>
            <a:r>
              <a:rPr sz="4200" dirty="0" err="1"/>
              <a:t>fois</a:t>
            </a:r>
            <a:r>
              <a:rPr sz="4200" dirty="0"/>
              <a:t>, </a:t>
            </a:r>
            <a:r>
              <a:rPr sz="4200" dirty="0" err="1"/>
              <a:t>en</a:t>
            </a:r>
            <a:r>
              <a:rPr sz="4200" dirty="0"/>
              <a:t> plus </a:t>
            </a:r>
            <a:r>
              <a:rPr sz="4200" dirty="0" err="1"/>
              <a:t>d’aider</a:t>
            </a:r>
            <a:r>
              <a:rPr sz="4200" dirty="0"/>
              <a:t> </a:t>
            </a:r>
            <a:r>
              <a:rPr sz="4200" dirty="0" err="1"/>
              <a:t>mes</a:t>
            </a:r>
            <a:r>
              <a:rPr sz="4200" dirty="0"/>
              <a:t> pairs, </a:t>
            </a:r>
            <a:r>
              <a:rPr sz="4200" dirty="0" err="1"/>
              <a:t>cela</a:t>
            </a:r>
            <a:r>
              <a:rPr sz="4200" dirty="0"/>
              <a:t> me fait </a:t>
            </a:r>
            <a:r>
              <a:rPr sz="4200" dirty="0" err="1"/>
              <a:t>progresser</a:t>
            </a:r>
            <a:r>
              <a:rPr sz="4200" dirty="0"/>
              <a:t> dans </a:t>
            </a:r>
            <a:r>
              <a:rPr sz="4200" dirty="0" err="1"/>
              <a:t>mon</a:t>
            </a:r>
            <a:r>
              <a:rPr sz="4200" dirty="0"/>
              <a:t> art »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09" y="3476893"/>
            <a:ext cx="40767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1479132" y="2607415"/>
            <a:ext cx="9233733" cy="1223087"/>
            <a:chOff x="1479132" y="2505670"/>
            <a:chExt cx="9233733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2873653" y="2505670"/>
              <a:ext cx="644469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Introduction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50A4044-8910-4D6B-8076-D5AC9E427B6E}"/>
              </a:ext>
            </a:extLst>
          </p:cNvPr>
          <p:cNvGrpSpPr>
            <a:grpSpLocks/>
          </p:cNvGrpSpPr>
          <p:nvPr/>
        </p:nvGrpSpPr>
        <p:grpSpPr>
          <a:xfrm>
            <a:off x="645994" y="2607415"/>
            <a:ext cx="10900012" cy="1223087"/>
            <a:chOff x="645994" y="2505670"/>
            <a:chExt cx="10900012" cy="1223087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B5B2CE76-2FF7-4F33-9D37-0E3296900198}"/>
                </a:ext>
              </a:extLst>
            </p:cNvPr>
            <p:cNvSpPr txBox="1">
              <a:spLocks/>
            </p:cNvSpPr>
            <p:nvPr/>
          </p:nvSpPr>
          <p:spPr>
            <a:xfrm>
              <a:off x="645994" y="2505670"/>
              <a:ext cx="1090001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DBDFD"/>
                      </a:gs>
                      <a:gs pos="100000">
                        <a:srgbClr val="D156FA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Merci pour votre attention</a:t>
              </a:r>
            </a:p>
          </p:txBody>
        </p:sp>
        <p:sp>
          <p:nvSpPr>
            <p:cNvPr id="54" name="Titre 4">
              <a:extLst>
                <a:ext uri="{FF2B5EF4-FFF2-40B4-BE49-F238E27FC236}">
                  <a16:creationId xmlns:a16="http://schemas.microsoft.com/office/drawing/2014/main" id="{6C96EB67-F91A-46DE-B8FA-C194638B0B2B}"/>
                </a:ext>
              </a:extLst>
            </p:cNvPr>
            <p:cNvSpPr txBox="1">
              <a:spLocks/>
            </p:cNvSpPr>
            <p:nvPr/>
          </p:nvSpPr>
          <p:spPr>
            <a:xfrm>
              <a:off x="1479132" y="3359425"/>
              <a:ext cx="9233733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000" dirty="0">
                  <a:solidFill>
                    <a:schemeClr val="bg1">
                      <a:lumMod val="75000"/>
                    </a:schemeClr>
                  </a:solidFill>
                  <a:latin typeface="Abadi" panose="020B0604020104020204" pitchFamily="34" charset="0"/>
                </a:rPr>
                <a:t>CMO – Votre capital créatif protégé.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13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D78072-1A6A-42EB-95BC-D6CB22105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"/>
          <a:stretch/>
        </p:blipFill>
        <p:spPr>
          <a:xfrm>
            <a:off x="0" y="10297"/>
            <a:ext cx="121412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65A96E4-EDD9-4CC3-96DF-A32F64223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3"/>
          <a:stretch/>
        </p:blipFill>
        <p:spPr>
          <a:xfrm>
            <a:off x="16008" y="0"/>
            <a:ext cx="12159983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6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51C74B-42F6-47C1-A06F-E79671AB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3"/>
            <a:ext cx="12192000" cy="6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186BA7-1B6F-48C4-A292-B74F0E71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0"/>
            <a:ext cx="12192000" cy="68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80A92E-2E2F-486B-82F4-90E7B139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" b="1123"/>
          <a:stretch/>
        </p:blipFill>
        <p:spPr>
          <a:xfrm>
            <a:off x="71919" y="0"/>
            <a:ext cx="12116422" cy="67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411">
              <a:srgbClr val="323232"/>
            </a:gs>
            <a:gs pos="67000">
              <a:srgbClr val="212121"/>
            </a:gs>
            <a:gs pos="0">
              <a:schemeClr val="tx1"/>
            </a:gs>
            <a:gs pos="100000">
              <a:srgbClr val="3A3A3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847E6CD-8FF8-416A-809A-9EBA2B55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" y="0"/>
            <a:ext cx="12174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60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355</Words>
  <Application>Microsoft Office PowerPoint</Application>
  <PresentationFormat>Grand écran</PresentationFormat>
  <Paragraphs>76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Abadi</vt:lpstr>
      <vt:lpstr>Arial</vt:lpstr>
      <vt:lpstr>Avenir Next Medium</vt:lpstr>
      <vt:lpstr>Calibri</vt:lpstr>
      <vt:lpstr>Calibri Light</vt:lpstr>
      <vt:lpstr>Montserrat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ELJAAFARI Marwane</dc:creator>
  <cp:lastModifiedBy>EL JAAFARI Marwane</cp:lastModifiedBy>
  <cp:revision>22</cp:revision>
  <dcterms:created xsi:type="dcterms:W3CDTF">2022-08-09T14:54:34Z</dcterms:created>
  <dcterms:modified xsi:type="dcterms:W3CDTF">2022-08-09T19:03:20Z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a56c84a-c06d-4947-abf3-939e8bbae422_Enabled">
    <vt:lpwstr>true</vt:lpwstr>
  </property>
  <property fmtid="{D5CDD505-2E9C-101B-9397-08002B2CF9AE}" pid="3" name="MSIP_Label_aa56c84a-c06d-4947-abf3-939e8bbae422_SetDate">
    <vt:lpwstr>2022-08-09T17:06:15Z</vt:lpwstr>
  </property>
  <property fmtid="{D5CDD505-2E9C-101B-9397-08002B2CF9AE}" pid="4" name="MSIP_Label_aa56c84a-c06d-4947-abf3-939e8bbae422_Method">
    <vt:lpwstr>Privileged</vt:lpwstr>
  </property>
  <property fmtid="{D5CDD505-2E9C-101B-9397-08002B2CF9AE}" pid="5" name="MSIP_Label_aa56c84a-c06d-4947-abf3-939e8bbae422_Name">
    <vt:lpwstr>aa56c84a-c06d-4947-abf3-939e8bbae422</vt:lpwstr>
  </property>
  <property fmtid="{D5CDD505-2E9C-101B-9397-08002B2CF9AE}" pid="6" name="MSIP_Label_aa56c84a-c06d-4947-abf3-939e8bbae422_SiteId">
    <vt:lpwstr>5de96c96-c87c-4dce-aad9-f5c557b52ac1</vt:lpwstr>
  </property>
  <property fmtid="{D5CDD505-2E9C-101B-9397-08002B2CF9AE}" pid="7" name="MSIP_Label_aa56c84a-c06d-4947-abf3-939e8bbae422_ActionId">
    <vt:lpwstr>b4aa3a17-4242-4071-adde-d7a29b747b82</vt:lpwstr>
  </property>
  <property fmtid="{D5CDD505-2E9C-101B-9397-08002B2CF9AE}" pid="8" name="MSIP_Label_aa56c84a-c06d-4947-abf3-939e8bbae422_ContentBits">
    <vt:lpwstr>0</vt:lpwstr>
  </property>
</Properties>
</file>